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2" r:id="rId2"/>
    <p:sldId id="284" r:id="rId3"/>
    <p:sldId id="285" r:id="rId4"/>
    <p:sldId id="287" r:id="rId5"/>
    <p:sldId id="288" r:id="rId6"/>
    <p:sldId id="289" r:id="rId7"/>
    <p:sldId id="290" r:id="rId8"/>
    <p:sldId id="291" r:id="rId9"/>
    <p:sldId id="292" r:id="rId10"/>
    <p:sldId id="307" r:id="rId11"/>
    <p:sldId id="293" r:id="rId12"/>
    <p:sldId id="294" r:id="rId13"/>
    <p:sldId id="295" r:id="rId14"/>
    <p:sldId id="296" r:id="rId15"/>
    <p:sldId id="306" r:id="rId16"/>
    <p:sldId id="308" r:id="rId1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99"/>
    <a:srgbClr val="DDDDDD"/>
    <a:srgbClr val="FFCCCC"/>
    <a:srgbClr val="FFFFFF"/>
    <a:srgbClr val="00FF99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5" autoAdjust="0"/>
    <p:restoredTop sz="90929"/>
  </p:normalViewPr>
  <p:slideViewPr>
    <p:cSldViewPr snapToGrid="0">
      <p:cViewPr varScale="1">
        <p:scale>
          <a:sx n="53" d="100"/>
          <a:sy n="53" d="100"/>
        </p:scale>
        <p:origin x="11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1.wmf"/><Relationship Id="rId7" Type="http://schemas.openxmlformats.org/officeDocument/2006/relationships/image" Target="../media/image22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18.wmf"/><Relationship Id="rId11" Type="http://schemas.openxmlformats.org/officeDocument/2006/relationships/image" Target="../media/image29.wmf"/><Relationship Id="rId5" Type="http://schemas.openxmlformats.org/officeDocument/2006/relationships/image" Target="../media/image17.wmf"/><Relationship Id="rId10" Type="http://schemas.openxmlformats.org/officeDocument/2006/relationships/image" Target="../media/image28.wmf"/><Relationship Id="rId4" Type="http://schemas.openxmlformats.org/officeDocument/2006/relationships/image" Target="../media/image16.wmf"/><Relationship Id="rId9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394B80-EA35-4F52-89F8-60432691F6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6B54DFC-F30E-4380-9C15-953724FFC41F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2459"/>
            <a:ext cx="5618480" cy="418877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1738"/>
            <a:ext cx="3043343" cy="46577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248EA8F-AFAD-4664-AC57-E9485C73B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5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8EA8F-AFAD-4664-AC57-E9485C73B1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7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8BD78-62A9-42CA-A7F6-27FB8BE9204E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4550" cy="3490912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89" y="4421823"/>
            <a:ext cx="5153525" cy="4187480"/>
          </a:xfrm>
        </p:spPr>
        <p:txBody>
          <a:bodyPr lIns="92432" tIns="46217" rIns="92432" bIns="46217"/>
          <a:lstStyle/>
          <a:p>
            <a:endParaRPr 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0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073A9-A0FF-4069-9E57-E510BD328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6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79DB7-653D-45DA-9521-1DDFD28CBC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2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F29A8-D9E9-4967-A080-601734BEA3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79C7E-4133-4444-AA29-8E8DECCC94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6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5ED75-0242-416F-89C1-EF39974517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06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C2F7B-D4AE-476C-B303-A9027524E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1D2B5-FF8F-4FDD-9E31-077130737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5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F439E-4058-457A-B827-3377C31FD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AD0DC-D35A-49D1-952A-F4DBF73E5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5B432-9CF8-45D1-BB27-BF8F7E5CF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8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F1138-1202-40EE-946D-7742675966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674145-950B-4034-B2BB-7C921471DE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30.jpe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8.wmf"/><Relationship Id="rId22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wmf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001" name="Picture 9" descr="http://upload.wikimedia.org/wikipedia/commons/9/99/Volta_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501" y="2250199"/>
            <a:ext cx="1054963" cy="98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-14690"/>
            <a:ext cx="9144000" cy="5847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Chapter </a:t>
            </a:r>
            <a:r>
              <a:rPr lang="en-US" sz="3200" b="1" dirty="0" smtClean="0"/>
              <a:t>27:  Current and Resistance</a:t>
            </a:r>
            <a:endParaRPr lang="en-US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2745" y="617469"/>
            <a:ext cx="8827687" cy="15234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 dirty="0"/>
              <a:t>Reading assignment</a:t>
            </a:r>
            <a:r>
              <a:rPr lang="en-US" sz="1800" dirty="0"/>
              <a:t>: 	Chapter </a:t>
            </a:r>
            <a:r>
              <a:rPr lang="en-US" sz="1800" dirty="0" smtClean="0"/>
              <a:t>27</a:t>
            </a:r>
          </a:p>
          <a:p>
            <a:pPr>
              <a:spcBef>
                <a:spcPct val="50000"/>
              </a:spcBef>
            </a:pPr>
            <a:r>
              <a:rPr lang="en-US" sz="1800" u="sng" dirty="0" smtClean="0"/>
              <a:t>Homework 27.1, due Wednesday, March 6:</a:t>
            </a:r>
            <a:r>
              <a:rPr lang="en-US" sz="1800" dirty="0" smtClean="0"/>
              <a:t>  OQ1, 5, 14  </a:t>
            </a:r>
          </a:p>
          <a:p>
            <a:pPr>
              <a:spcBef>
                <a:spcPct val="50000"/>
              </a:spcBef>
            </a:pPr>
            <a:r>
              <a:rPr lang="en-US" sz="1800" u="sng" dirty="0" smtClean="0"/>
              <a:t>Homework 27.2, due Monday, March 18:</a:t>
            </a:r>
            <a:r>
              <a:rPr lang="en-US" sz="1800" dirty="0" smtClean="0"/>
              <a:t> OQ3, OQ6, 15, 21, 25, 26, 31, 33, 39, 44, 48, 53</a:t>
            </a:r>
          </a:p>
          <a:p>
            <a:pPr>
              <a:spcBef>
                <a:spcPct val="50000"/>
              </a:spcBef>
            </a:pPr>
            <a:r>
              <a:rPr lang="en-US" sz="1400" dirty="0" smtClean="0"/>
              <a:t>Note: Scores continue to be posted on </a:t>
            </a:r>
            <a:r>
              <a:rPr lang="en-US" sz="1400" dirty="0"/>
              <a:t>our website:  http://users.wfu.edu/gutholdm/Physics114/phy114.html</a:t>
            </a:r>
            <a:endParaRPr lang="en-US" sz="1400" dirty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2746" y="2332034"/>
            <a:ext cx="882768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Begin </a:t>
            </a:r>
            <a:r>
              <a:rPr lang="en-US" sz="1800" dirty="0"/>
              <a:t>our study of charges </a:t>
            </a:r>
            <a:r>
              <a:rPr lang="en-US" sz="1800" b="1" dirty="0"/>
              <a:t>in motion</a:t>
            </a:r>
            <a:r>
              <a:rPr lang="en-US" sz="1800" dirty="0"/>
              <a:t> --&gt; </a:t>
            </a:r>
            <a:r>
              <a:rPr lang="en-US" sz="1800" b="1" dirty="0"/>
              <a:t>electric </a:t>
            </a:r>
            <a:r>
              <a:rPr lang="en-US" sz="1800" b="1" dirty="0" smtClean="0"/>
              <a:t>current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ym typeface="Wingdings" panose="05000000000000000000" pitchFamily="2" charset="2"/>
              </a:rPr>
              <a:t>  Electrodynamics</a:t>
            </a:r>
            <a:endParaRPr lang="en-US" sz="1800" b="1" dirty="0"/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Invention </a:t>
            </a:r>
            <a:r>
              <a:rPr lang="en-US" sz="1800" dirty="0"/>
              <a:t>of battery, Alessandro Volta, 1800 --&gt; production of steady electric current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Electrical current and circuits are </a:t>
            </a:r>
            <a:r>
              <a:rPr lang="en-US" sz="1800" dirty="0"/>
              <a:t>omnipresent in today’s technological </a:t>
            </a:r>
            <a:r>
              <a:rPr lang="en-US" sz="1800" dirty="0" smtClean="0"/>
              <a:t>world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Electric current, Ohm’s law, resistance, resistivity, electric power</a:t>
            </a:r>
            <a:endParaRPr lang="en-US" sz="1800" dirty="0"/>
          </a:p>
        </p:txBody>
      </p:sp>
      <p:pic>
        <p:nvPicPr>
          <p:cNvPr id="9" name="Picture 5" descr="J:\guthold\Physics 25\Figure 18-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" t="18031" r="8569" b="25726"/>
          <a:stretch>
            <a:fillRect/>
          </a:stretch>
        </p:blipFill>
        <p:spPr bwMode="auto">
          <a:xfrm>
            <a:off x="3939985" y="4593575"/>
            <a:ext cx="3865562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122745" y="4568968"/>
            <a:ext cx="882768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" name="Picture 4" descr="27CO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5" y="5033164"/>
            <a:ext cx="1936785" cy="153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27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61163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8066" name="Picture 2" descr="http://www.parsmaghareh.com/En/Image/hom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555" y="846168"/>
            <a:ext cx="1787235" cy="448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55428" y="5403272"/>
            <a:ext cx="20158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Toughened glass insulator on high voltage power line</a:t>
            </a:r>
          </a:p>
          <a:p>
            <a:r>
              <a:rPr lang="en-US" sz="1400" dirty="0"/>
              <a:t>http://www.parsmaghareh.com/En/index.htm</a:t>
            </a:r>
          </a:p>
        </p:txBody>
      </p:sp>
      <p:sp>
        <p:nvSpPr>
          <p:cNvPr id="3" name="Right Brace 2"/>
          <p:cNvSpPr/>
          <p:nvPr/>
        </p:nvSpPr>
        <p:spPr bwMode="auto">
          <a:xfrm>
            <a:off x="6327228" y="3573517"/>
            <a:ext cx="189186" cy="63062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71907" y="4272565"/>
            <a:ext cx="1166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Semi-conductors</a:t>
            </a:r>
            <a:endParaRPr lang="en-US" sz="1400" dirty="0"/>
          </a:p>
        </p:txBody>
      </p:sp>
      <p:sp>
        <p:nvSpPr>
          <p:cNvPr id="5" name="Freeform 4"/>
          <p:cNvSpPr/>
          <p:nvPr/>
        </p:nvSpPr>
        <p:spPr bwMode="auto">
          <a:xfrm>
            <a:off x="6579476" y="3907106"/>
            <a:ext cx="415633" cy="444177"/>
          </a:xfrm>
          <a:custGeom>
            <a:avLst/>
            <a:gdLst>
              <a:gd name="connsiteX0" fmla="*/ 0 w 415633"/>
              <a:gd name="connsiteY0" fmla="*/ 2742 h 444177"/>
              <a:gd name="connsiteX1" fmla="*/ 399393 w 415633"/>
              <a:gd name="connsiteY1" fmla="*/ 34273 h 444177"/>
              <a:gd name="connsiteX2" fmla="*/ 315310 w 415633"/>
              <a:gd name="connsiteY2" fmla="*/ 244480 h 444177"/>
              <a:gd name="connsiteX3" fmla="*/ 105103 w 415633"/>
              <a:gd name="connsiteY3" fmla="*/ 444177 h 44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633" h="444177">
                <a:moveTo>
                  <a:pt x="0" y="2742"/>
                </a:moveTo>
                <a:cubicBezTo>
                  <a:pt x="173420" y="-1638"/>
                  <a:pt x="346841" y="-6017"/>
                  <a:pt x="399393" y="34273"/>
                </a:cubicBezTo>
                <a:cubicBezTo>
                  <a:pt x="451945" y="74563"/>
                  <a:pt x="364358" y="176163"/>
                  <a:pt x="315310" y="244480"/>
                </a:cubicBezTo>
                <a:cubicBezTo>
                  <a:pt x="266262" y="312797"/>
                  <a:pt x="185682" y="378487"/>
                  <a:pt x="105103" y="444177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77863" y="193675"/>
            <a:ext cx="5376862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White board example</a:t>
            </a:r>
            <a:endParaRPr lang="en-US" dirty="0"/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614363" y="1225550"/>
            <a:ext cx="7847012" cy="2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000" b="1" dirty="0"/>
              <a:t>Resistance thermometer.</a:t>
            </a:r>
            <a:r>
              <a:rPr lang="en-US" sz="2000" dirty="0"/>
              <a:t>  The variation in electrical resistance with temperature can be used to make precise temperature measurements. Suppose at 20</a:t>
            </a:r>
            <a:r>
              <a:rPr lang="en-US" sz="2000" baseline="30000" dirty="0"/>
              <a:t>o</a:t>
            </a:r>
            <a:r>
              <a:rPr lang="en-US" sz="2000" dirty="0"/>
              <a:t>C the resistance of a platinum resistance thermometer is 164.2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dirty="0"/>
              <a:t>. When placed in a particular solution, the resistance is 187.4 </a:t>
            </a:r>
            <a:r>
              <a:rPr lang="en-US" sz="2000" dirty="0">
                <a:latin typeface="Symbol" pitchFamily="18" charset="2"/>
              </a:rPr>
              <a:t>W.</a:t>
            </a:r>
            <a:r>
              <a:rPr lang="en-US" sz="2000" dirty="0"/>
              <a:t> What is the temperature of this solution?</a:t>
            </a:r>
          </a:p>
        </p:txBody>
      </p:sp>
      <p:pic>
        <p:nvPicPr>
          <p:cNvPr id="67588" name="Picture 4" descr="J:\guthold\Physics 25\resistance_vs_tempetatur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426" y="3878968"/>
            <a:ext cx="3602618" cy="2742611"/>
          </a:xfrm>
          <a:prstGeom prst="rect">
            <a:avLst/>
          </a:prstGeom>
          <a:solidFill>
            <a:srgbClr val="FFFFCC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93675" y="177800"/>
            <a:ext cx="3241675" cy="58896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Electric power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93675" y="849313"/>
            <a:ext cx="8037513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Electric </a:t>
            </a:r>
            <a:r>
              <a:rPr lang="en-US" sz="2000" dirty="0"/>
              <a:t>energy is useful, because it can be easily transformed into other forms of energy (heat, light, mechanical). </a:t>
            </a:r>
            <a:endParaRPr lang="en-US" sz="2000" dirty="0" smtClean="0"/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Electrons lose all their energy (potential) as they travel through the circuit from one terminal of the battery to the other terminal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Remember: electric potential energy: </a:t>
            </a:r>
            <a:r>
              <a:rPr lang="en-US" sz="2000" dirty="0" err="1" smtClean="0">
                <a:latin typeface="Symbol" pitchFamily="18" charset="2"/>
              </a:rPr>
              <a:t>D</a:t>
            </a:r>
            <a:r>
              <a:rPr lang="en-US" sz="2000" dirty="0" err="1" smtClean="0"/>
              <a:t>U</a:t>
            </a:r>
            <a:r>
              <a:rPr lang="en-US" sz="2000" baseline="-25000" dirty="0" err="1" smtClean="0"/>
              <a:t>el</a:t>
            </a:r>
            <a:r>
              <a:rPr lang="en-US" sz="2000" dirty="0" smtClean="0"/>
              <a:t> = Q</a:t>
            </a:r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V</a:t>
            </a:r>
            <a:endParaRPr lang="en-US" sz="2000" dirty="0"/>
          </a:p>
        </p:txBody>
      </p:sp>
      <p:grpSp>
        <p:nvGrpSpPr>
          <p:cNvPr id="68620" name="Group 12"/>
          <p:cNvGrpSpPr>
            <a:grpSpLocks/>
          </p:cNvGrpSpPr>
          <p:nvPr/>
        </p:nvGrpSpPr>
        <p:grpSpPr bwMode="auto">
          <a:xfrm>
            <a:off x="2049429" y="3050350"/>
            <a:ext cx="4039252" cy="1403008"/>
            <a:chOff x="468" y="1350"/>
            <a:chExt cx="3071" cy="1352"/>
          </a:xfrm>
        </p:grpSpPr>
        <p:graphicFrame>
          <p:nvGraphicFramePr>
            <p:cNvPr id="6861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0012516"/>
                </p:ext>
              </p:extLst>
            </p:nvPr>
          </p:nvGraphicFramePr>
          <p:xfrm>
            <a:off x="1091" y="1386"/>
            <a:ext cx="2387" cy="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814" name="Equation" r:id="rId3" imgW="1790640" imgH="393480" progId="Equation.DSMT4">
                    <p:embed/>
                  </p:oleObj>
                </mc:Choice>
                <mc:Fallback>
                  <p:oleObj name="Equation" r:id="rId3" imgW="1790640" imgH="393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1" y="1386"/>
                          <a:ext cx="2387" cy="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468" y="1350"/>
              <a:ext cx="3071" cy="77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861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3822247"/>
                </p:ext>
              </p:extLst>
            </p:nvPr>
          </p:nvGraphicFramePr>
          <p:xfrm>
            <a:off x="1032" y="2252"/>
            <a:ext cx="1472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8815" name="Equation" r:id="rId5" imgW="583920" imgH="177480" progId="Equation.DSMT4">
                    <p:embed/>
                  </p:oleObj>
                </mc:Choice>
                <mc:Fallback>
                  <p:oleObj name="Equation" r:id="rId5" imgW="583920" imgH="177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2" y="2252"/>
                          <a:ext cx="1472" cy="450"/>
                        </a:xfrm>
                        <a:prstGeom prst="rect">
                          <a:avLst/>
                        </a:prstGeom>
                        <a:solidFill>
                          <a:srgbClr val="FFCCCC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86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412929"/>
              </p:ext>
            </p:extLst>
          </p:nvPr>
        </p:nvGraphicFramePr>
        <p:xfrm>
          <a:off x="2738438" y="5394325"/>
          <a:ext cx="3074987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16" name="Equation" r:id="rId7" imgW="1803240" imgH="685800" progId="Equation.DSMT4">
                  <p:embed/>
                </p:oleObj>
              </mc:Choice>
              <mc:Fallback>
                <p:oleObj name="Equation" r:id="rId7" imgW="1803240" imgH="685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5394325"/>
                        <a:ext cx="3074987" cy="117316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14325" y="4819806"/>
            <a:ext cx="7845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 By using Ohm’s law, V = IR, the power in a </a:t>
            </a:r>
            <a:r>
              <a:rPr lang="en-US" sz="2000" dirty="0" smtClean="0"/>
              <a:t>resistor </a:t>
            </a:r>
            <a:r>
              <a:rPr lang="en-US" sz="2000" dirty="0"/>
              <a:t>can be written as: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277813" y="4716618"/>
            <a:ext cx="8367712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88681" y="4114559"/>
            <a:ext cx="305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Power is measured in Watt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77863" y="193675"/>
            <a:ext cx="5376862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Black board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68300" y="1130300"/>
            <a:ext cx="80200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b="1" dirty="0"/>
              <a:t>Electric heater.</a:t>
            </a:r>
            <a:r>
              <a:rPr lang="en-US" dirty="0"/>
              <a:t>  An electric heater draws 15.0 A on a 120V </a:t>
            </a:r>
            <a:r>
              <a:rPr lang="en-US" dirty="0" smtClean="0"/>
              <a:t>line (regular household outlet; </a:t>
            </a:r>
            <a:r>
              <a:rPr lang="en-US" sz="1200" dirty="0" smtClean="0"/>
              <a:t>this is alternating current (AC), but all equations are still valid</a:t>
            </a:r>
            <a:r>
              <a:rPr lang="en-US" dirty="0" smtClean="0"/>
              <a:t>).  </a:t>
            </a: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AutoNum type="alphaUcParenR"/>
            </a:pPr>
            <a:r>
              <a:rPr lang="en-US" dirty="0" smtClean="0"/>
              <a:t>How </a:t>
            </a:r>
            <a:r>
              <a:rPr lang="en-US" dirty="0"/>
              <a:t>much power does it </a:t>
            </a:r>
            <a:r>
              <a:rPr lang="en-US" dirty="0" smtClean="0"/>
              <a:t>us?  </a:t>
            </a: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AutoNum type="alphaUcParenR"/>
            </a:pPr>
            <a:r>
              <a:rPr lang="en-US" dirty="0" smtClean="0"/>
              <a:t>How </a:t>
            </a:r>
            <a:r>
              <a:rPr lang="en-US" dirty="0"/>
              <a:t>much does it cost to operate it for 90 hours if the electric company charges 10.5 cents per kWh?  (Assume steady current flow in one direction)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725" y="4670566"/>
            <a:ext cx="1815998" cy="16651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J:\guthold\Physics 25\light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06" t="17754" r="24684"/>
          <a:stretch>
            <a:fillRect/>
          </a:stretch>
        </p:blipFill>
        <p:spPr bwMode="auto">
          <a:xfrm>
            <a:off x="7469188" y="304800"/>
            <a:ext cx="1370012" cy="268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81000" y="1260475"/>
            <a:ext cx="5673725" cy="41088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 b="1" dirty="0"/>
              <a:t>Lightning bolt.</a:t>
            </a:r>
            <a:r>
              <a:rPr lang="en-US" sz="1800" dirty="0"/>
              <a:t>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 dirty="0"/>
              <a:t>In a typical lightning event, 10</a:t>
            </a:r>
            <a:r>
              <a:rPr lang="en-US" sz="1800" baseline="30000" dirty="0"/>
              <a:t>9 </a:t>
            </a:r>
            <a:r>
              <a:rPr lang="en-US" sz="1800" dirty="0"/>
              <a:t>J of energy are transferred across a potential difference of 5 x 10</a:t>
            </a:r>
            <a:r>
              <a:rPr lang="en-US" sz="1800" baseline="30000" dirty="0"/>
              <a:t>7</a:t>
            </a:r>
            <a:r>
              <a:rPr lang="en-US" sz="1800" dirty="0"/>
              <a:t> V during a time interval of 0.2 seconds.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 dirty="0"/>
              <a:t>Use this information to estimate </a:t>
            </a:r>
            <a:endParaRPr lang="en-US" sz="1800" dirty="0" smtClean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AutoNum type="alphaUcParenR"/>
            </a:pPr>
            <a:r>
              <a:rPr lang="en-US" sz="1800" dirty="0" smtClean="0"/>
              <a:t>the </a:t>
            </a:r>
            <a:r>
              <a:rPr lang="en-US" sz="1800" dirty="0"/>
              <a:t>total amount of charge transferred, </a:t>
            </a:r>
            <a:endParaRPr lang="en-US" sz="1800" dirty="0" smtClean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AutoNum type="alphaUcParenR"/>
            </a:pPr>
            <a:r>
              <a:rPr lang="en-US" sz="1800" dirty="0" smtClean="0"/>
              <a:t>the </a:t>
            </a:r>
            <a:r>
              <a:rPr lang="en-US" sz="1800" dirty="0"/>
              <a:t>current </a:t>
            </a:r>
            <a:endParaRPr lang="en-US" sz="1800" dirty="0" smtClean="0"/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AutoNum type="alphaUcParenR"/>
            </a:pPr>
            <a:r>
              <a:rPr lang="en-US" sz="1800" dirty="0" smtClean="0"/>
              <a:t>and </a:t>
            </a:r>
            <a:r>
              <a:rPr lang="en-US" sz="1800" dirty="0"/>
              <a:t>the average power over the 0.2 seconds.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77863" y="193675"/>
            <a:ext cx="5376862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Black board </a:t>
            </a:r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70667" name="Picture 11" descr="J:\guthold\Physics 25\lightnin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9" r="20042"/>
          <a:stretch>
            <a:fillRect/>
          </a:stretch>
        </p:blipFill>
        <p:spPr bwMode="auto">
          <a:xfrm>
            <a:off x="6770688" y="3389313"/>
            <a:ext cx="2011362" cy="329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136144"/>
            <a:ext cx="9144000" cy="46166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Microscopic model of current and Ohm’s law again</a:t>
            </a:r>
            <a:endParaRPr lang="en-US" dirty="0"/>
          </a:p>
        </p:txBody>
      </p:sp>
      <p:pic>
        <p:nvPicPr>
          <p:cNvPr id="3" name="Picture 4" descr="27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323" y="1001848"/>
            <a:ext cx="3645794" cy="253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643164"/>
              </p:ext>
            </p:extLst>
          </p:nvPr>
        </p:nvGraphicFramePr>
        <p:xfrm>
          <a:off x="333989" y="1001848"/>
          <a:ext cx="32004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34" name="Equation" r:id="rId4" imgW="799920" imgH="241200" progId="Equation.DSMT4">
                  <p:embed/>
                </p:oleObj>
              </mc:Choice>
              <mc:Fallback>
                <p:oleObj name="Equation" r:id="rId4" imgW="799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89" y="1001848"/>
                        <a:ext cx="3200400" cy="969962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76879" y="2267963"/>
                <a:ext cx="5621644" cy="1434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 … current</a:t>
                </a:r>
              </a:p>
              <a:p>
                <a:r>
                  <a:rPr lang="en-US" sz="1600" dirty="0"/>
                  <a:t>n</a:t>
                </a:r>
                <a:r>
                  <a:rPr lang="en-US" sz="1600" dirty="0" smtClean="0"/>
                  <a:t> … density of charge </a:t>
                </a:r>
                <a:r>
                  <a:rPr lang="en-US" sz="1600" dirty="0" smtClean="0"/>
                  <a:t>carriers 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𝑛𝑢𝑚𝑏𝑒𝑟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𝑐h𝑎𝑟𝑔𝑒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𝑐𝑎𝑟𝑟𝑖𝑒𝑟𝑠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𝑉𝑜𝑙𝑢𝑚</m:t>
                        </m:r>
                      </m:den>
                    </m:f>
                  </m:oMath>
                </a14:m>
                <a:endParaRPr lang="en-US" sz="1600" dirty="0" smtClean="0"/>
              </a:p>
              <a:p>
                <a:r>
                  <a:rPr lang="en-US" sz="1600" dirty="0"/>
                  <a:t>q</a:t>
                </a:r>
                <a:r>
                  <a:rPr lang="en-US" sz="1600" dirty="0" smtClean="0"/>
                  <a:t> … charge per carrier</a:t>
                </a:r>
              </a:p>
              <a:p>
                <a:r>
                  <a:rPr lang="en-US" sz="1600" dirty="0" err="1" smtClean="0"/>
                  <a:t>v</a:t>
                </a:r>
                <a:r>
                  <a:rPr lang="en-US" sz="1600" baseline="-25000" dirty="0" err="1" smtClean="0"/>
                  <a:t>d</a:t>
                </a:r>
                <a:r>
                  <a:rPr lang="en-US" sz="1600" dirty="0" smtClean="0"/>
                  <a:t> … drift </a:t>
                </a:r>
                <a:r>
                  <a:rPr lang="en-US" sz="1600" dirty="0" smtClean="0"/>
                  <a:t>velocity, typically on the order of 10</a:t>
                </a:r>
                <a:r>
                  <a:rPr lang="en-US" sz="1600" baseline="30000" dirty="0" smtClean="0"/>
                  <a:t>-4</a:t>
                </a:r>
                <a:r>
                  <a:rPr lang="en-US" sz="1600" dirty="0" smtClean="0"/>
                  <a:t> m/s</a:t>
                </a:r>
                <a:endParaRPr lang="en-US" sz="1600" dirty="0" smtClean="0"/>
              </a:p>
              <a:p>
                <a:r>
                  <a:rPr lang="en-US" sz="1600" dirty="0" smtClean="0"/>
                  <a:t>A … cross-sectional area</a:t>
                </a:r>
                <a:endParaRPr lang="en-US" sz="1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79" y="2267963"/>
                <a:ext cx="5621644" cy="1434111"/>
              </a:xfrm>
              <a:prstGeom prst="rect">
                <a:avLst/>
              </a:prstGeom>
              <a:blipFill>
                <a:blip r:embed="rId6"/>
                <a:stretch>
                  <a:fillRect l="-542" t="-1277" b="-4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 bwMode="auto">
          <a:xfrm>
            <a:off x="257577" y="3992448"/>
            <a:ext cx="85129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965329"/>
              </p:ext>
            </p:extLst>
          </p:nvPr>
        </p:nvGraphicFramePr>
        <p:xfrm>
          <a:off x="667708" y="4663517"/>
          <a:ext cx="203200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35" name="Equation" r:id="rId7" imgW="507960" imgH="177480" progId="Equation.DSMT4">
                  <p:embed/>
                </p:oleObj>
              </mc:Choice>
              <mc:Fallback>
                <p:oleObj name="Equation" r:id="rId7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8" y="4663517"/>
                        <a:ext cx="2032000" cy="715962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0746" y="4958366"/>
            <a:ext cx="1519707" cy="461665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Ohm’s law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6879" y="5588566"/>
            <a:ext cx="5241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J… current density, I/A</a:t>
            </a:r>
          </a:p>
          <a:p>
            <a:r>
              <a:rPr lang="en-US" sz="1600" dirty="0" smtClean="0">
                <a:latin typeface="Symbol" panose="05050102010706020507" pitchFamily="18" charset="2"/>
              </a:rPr>
              <a:t>s</a:t>
            </a:r>
            <a:r>
              <a:rPr lang="en-US" sz="1600" dirty="0" smtClean="0"/>
              <a:t>… conductivity, </a:t>
            </a:r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dirty="0" smtClean="0"/>
              <a:t> = 1/</a:t>
            </a:r>
            <a:r>
              <a:rPr lang="en-US" sz="1600" dirty="0" smtClean="0">
                <a:latin typeface="Symbol" pitchFamily="18" charset="2"/>
              </a:rPr>
              <a:t>r</a:t>
            </a:r>
            <a:r>
              <a:rPr lang="en-US" sz="1600" dirty="0" smtClean="0">
                <a:latin typeface="+mj-lt"/>
              </a:rPr>
              <a:t>; </a:t>
            </a:r>
            <a:r>
              <a:rPr lang="en-US" sz="1600" dirty="0" smtClean="0">
                <a:latin typeface="Symbol" pitchFamily="18" charset="2"/>
              </a:rPr>
              <a:t>r</a:t>
            </a:r>
            <a:r>
              <a:rPr lang="en-US" sz="1600" dirty="0" smtClean="0">
                <a:latin typeface="+mj-lt"/>
              </a:rPr>
              <a:t>… resistivity, (material constant)</a:t>
            </a:r>
            <a:endParaRPr lang="en-US" sz="1600" dirty="0" smtClean="0">
              <a:latin typeface="Symbol" pitchFamily="18" charset="2"/>
            </a:endParaRPr>
          </a:p>
          <a:p>
            <a:r>
              <a:rPr lang="en-US" sz="1600" dirty="0" smtClean="0"/>
              <a:t>E … electric field</a:t>
            </a:r>
          </a:p>
        </p:txBody>
      </p:sp>
      <p:pic>
        <p:nvPicPr>
          <p:cNvPr id="11" name="Picture 4" descr="270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523" y="4217922"/>
            <a:ext cx="2179101" cy="233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3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974" y="94593"/>
            <a:ext cx="8669381" cy="707590"/>
          </a:xfrm>
          <a:solidFill>
            <a:srgbClr val="FF99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326612"/>
              </p:ext>
            </p:extLst>
          </p:nvPr>
        </p:nvGraphicFramePr>
        <p:xfrm>
          <a:off x="4173743" y="1094010"/>
          <a:ext cx="653731" cy="504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2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743" y="1094010"/>
                        <a:ext cx="653731" cy="50478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58222"/>
              </p:ext>
            </p:extLst>
          </p:nvPr>
        </p:nvGraphicFramePr>
        <p:xfrm>
          <a:off x="5056956" y="1097220"/>
          <a:ext cx="624246" cy="496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3" name="Equation" r:id="rId5" imgW="495000" imgH="393480" progId="Equation.DSMT4">
                  <p:embed/>
                </p:oleObj>
              </mc:Choice>
              <mc:Fallback>
                <p:oleObj name="Equation" r:id="rId5" imgW="495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56956" y="1097220"/>
                        <a:ext cx="624246" cy="496196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744588"/>
              </p:ext>
            </p:extLst>
          </p:nvPr>
        </p:nvGraphicFramePr>
        <p:xfrm>
          <a:off x="4189017" y="1821865"/>
          <a:ext cx="957211" cy="301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4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017" y="1821865"/>
                        <a:ext cx="957211" cy="30170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58310" y="1788188"/>
            <a:ext cx="2760071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Ohm’s </a:t>
            </a:r>
            <a:r>
              <a:rPr lang="en-US" sz="1800" dirty="0" smtClean="0"/>
              <a:t>Law (common def.):</a:t>
            </a:r>
            <a:endParaRPr lang="en-US" sz="1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856881"/>
              </p:ext>
            </p:extLst>
          </p:nvPr>
        </p:nvGraphicFramePr>
        <p:xfrm>
          <a:off x="4173743" y="2398132"/>
          <a:ext cx="927728" cy="586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5" name="Equation" r:id="rId9" imgW="622080" imgH="393480" progId="Equation.3">
                  <p:embed/>
                </p:oleObj>
              </mc:Choice>
              <mc:Fallback>
                <p:oleObj name="Equation" r:id="rId9" imgW="622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743" y="2398132"/>
                        <a:ext cx="927728" cy="586709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519290"/>
              </p:ext>
            </p:extLst>
          </p:nvPr>
        </p:nvGraphicFramePr>
        <p:xfrm>
          <a:off x="4173743" y="3473385"/>
          <a:ext cx="2139476" cy="34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6" name="Equation" r:id="rId11" imgW="1434960" imgH="228600" progId="Equation.3">
                  <p:embed/>
                </p:oleObj>
              </mc:Choice>
              <mc:Fallback>
                <p:oleObj name="Equation" r:id="rId11" imgW="1434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743" y="3473385"/>
                        <a:ext cx="2139476" cy="341019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391584"/>
              </p:ext>
            </p:extLst>
          </p:nvPr>
        </p:nvGraphicFramePr>
        <p:xfrm>
          <a:off x="6752969" y="3473385"/>
          <a:ext cx="2119820" cy="34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7" name="Equation" r:id="rId13" imgW="1422360" imgH="228600" progId="Equation.3">
                  <p:embed/>
                </p:oleObj>
              </mc:Choice>
              <mc:Fallback>
                <p:oleObj name="Equation" r:id="rId13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969" y="3473385"/>
                        <a:ext cx="2119820" cy="341019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415310"/>
              </p:ext>
            </p:extLst>
          </p:nvPr>
        </p:nvGraphicFramePr>
        <p:xfrm>
          <a:off x="277974" y="4135056"/>
          <a:ext cx="3481246" cy="604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8" name="Equation" r:id="rId15" imgW="1790640" imgH="393480" progId="Equation.DSMT4">
                  <p:embed/>
                </p:oleObj>
              </mc:Choice>
              <mc:Fallback>
                <p:oleObj name="Equation" r:id="rId15" imgW="1790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974" y="4135056"/>
                        <a:ext cx="3481246" cy="604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83966"/>
              </p:ext>
            </p:extLst>
          </p:nvPr>
        </p:nvGraphicFramePr>
        <p:xfrm>
          <a:off x="4189017" y="4329541"/>
          <a:ext cx="1198572" cy="289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79" name="Equation" r:id="rId17" imgW="583920" imgH="177480" progId="Equation.DSMT4">
                  <p:embed/>
                </p:oleObj>
              </mc:Choice>
              <mc:Fallback>
                <p:oleObj name="Equation" r:id="rId17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017" y="4329541"/>
                        <a:ext cx="1198572" cy="289089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778923"/>
              </p:ext>
            </p:extLst>
          </p:nvPr>
        </p:nvGraphicFramePr>
        <p:xfrm>
          <a:off x="6752969" y="4215797"/>
          <a:ext cx="1903612" cy="72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80" name="Equation" r:id="rId19" imgW="1803240" imgH="685800" progId="Equation.DSMT4">
                  <p:embed/>
                </p:oleObj>
              </mc:Choice>
              <mc:Fallback>
                <p:oleObj name="Equation" r:id="rId19" imgW="18032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969" y="4215797"/>
                        <a:ext cx="1903612" cy="726262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692099"/>
              </p:ext>
            </p:extLst>
          </p:nvPr>
        </p:nvGraphicFramePr>
        <p:xfrm>
          <a:off x="4241734" y="5747884"/>
          <a:ext cx="1719473" cy="521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81" name="Equation" r:id="rId21" imgW="799920" imgH="241200" progId="Equation.DSMT4">
                  <p:embed/>
                </p:oleObj>
              </mc:Choice>
              <mc:Fallback>
                <p:oleObj name="Equation" r:id="rId21" imgW="799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734" y="5747884"/>
                        <a:ext cx="1719473" cy="521130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280171"/>
              </p:ext>
            </p:extLst>
          </p:nvPr>
        </p:nvGraphicFramePr>
        <p:xfrm>
          <a:off x="6263012" y="5815125"/>
          <a:ext cx="1091729" cy="38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82" name="Equation" r:id="rId23" imgW="507960" imgH="177480" progId="Equation.DSMT4">
                  <p:embed/>
                </p:oleObj>
              </mc:Choice>
              <mc:Fallback>
                <p:oleObj name="Equation" r:id="rId23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3012" y="5815125"/>
                        <a:ext cx="1091729" cy="384664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77974" y="5622683"/>
            <a:ext cx="327148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Microscopic definition of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urrent, I, and Ohm’s law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258311" y="1162566"/>
            <a:ext cx="250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Definition of current:</a:t>
            </a:r>
            <a:endParaRPr lang="en-US" sz="1800" dirty="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58310" y="2502692"/>
            <a:ext cx="2760071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Resistance of a wire:</a:t>
            </a:r>
            <a:endParaRPr lang="en-US" sz="1800" dirty="0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258310" y="3029574"/>
            <a:ext cx="3675067" cy="78483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Temp. dependence of 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resistivity </a:t>
            </a:r>
            <a:r>
              <a:rPr lang="en-US" sz="1800" dirty="0" smtClean="0">
                <a:latin typeface="Symbol" panose="05050102010706020507" pitchFamily="18" charset="2"/>
              </a:rPr>
              <a:t>r</a:t>
            </a:r>
            <a:r>
              <a:rPr lang="en-US" sz="1800" dirty="0" smtClean="0"/>
              <a:t>, Resistance, R: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491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476250" y="434975"/>
            <a:ext cx="2519363" cy="64135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Batteries</a:t>
            </a:r>
            <a:endParaRPr lang="en-US" sz="2800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38975" y="1376363"/>
            <a:ext cx="845502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 smtClean="0"/>
              <a:t>There </a:t>
            </a:r>
            <a:r>
              <a:rPr lang="en-US" dirty="0"/>
              <a:t>is a potential difference (voltage) between the terminals of a </a:t>
            </a:r>
            <a:r>
              <a:rPr lang="en-US" dirty="0" smtClean="0"/>
              <a:t>battery:</a:t>
            </a:r>
            <a:endParaRPr lang="en-US" dirty="0"/>
          </a:p>
          <a:p>
            <a:pPr marL="231775" indent="-231775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/>
              <a:t> Series connection: </a:t>
            </a:r>
          </a:p>
          <a:p>
            <a:pPr marL="231775" indent="-231775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 smtClean="0"/>
              <a:t>Voltages </a:t>
            </a:r>
            <a:r>
              <a:rPr lang="en-US" dirty="0"/>
              <a:t>add up in a series connection. The voltage between the ends of three 1.5 V batteries connected in series is </a:t>
            </a:r>
            <a:r>
              <a:rPr lang="en-US" dirty="0" smtClean="0"/>
              <a:t>3x1.5V = 4.5V</a:t>
            </a:r>
            <a:r>
              <a:rPr lang="en-US" dirty="0"/>
              <a:t>.  </a:t>
            </a:r>
          </a:p>
          <a:p>
            <a:pPr marL="231775" indent="-231775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dirty="0" smtClean="0"/>
              <a:t>Symbol </a:t>
            </a:r>
            <a:r>
              <a:rPr lang="en-US" dirty="0"/>
              <a:t>of battery in a circuit:    </a:t>
            </a:r>
          </a:p>
          <a:p>
            <a:pPr marL="231775" indent="-231775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endParaRPr lang="en-US" dirty="0"/>
          </a:p>
        </p:txBody>
      </p:sp>
      <p:grpSp>
        <p:nvGrpSpPr>
          <p:cNvPr id="58394" name="Group 26"/>
          <p:cNvGrpSpPr>
            <a:grpSpLocks/>
          </p:cNvGrpSpPr>
          <p:nvPr/>
        </p:nvGrpSpPr>
        <p:grpSpPr bwMode="auto">
          <a:xfrm>
            <a:off x="3227955" y="2729917"/>
            <a:ext cx="2433637" cy="488950"/>
            <a:chOff x="1545" y="1314"/>
            <a:chExt cx="1533" cy="308"/>
          </a:xfrm>
        </p:grpSpPr>
        <p:grpSp>
          <p:nvGrpSpPr>
            <p:cNvPr id="58378" name="Group 10"/>
            <p:cNvGrpSpPr>
              <a:grpSpLocks/>
            </p:cNvGrpSpPr>
            <p:nvPr/>
          </p:nvGrpSpPr>
          <p:grpSpPr bwMode="auto">
            <a:xfrm>
              <a:off x="1545" y="1314"/>
              <a:ext cx="542" cy="308"/>
              <a:chOff x="1032" y="2945"/>
              <a:chExt cx="542" cy="308"/>
            </a:xfrm>
          </p:grpSpPr>
          <p:sp>
            <p:nvSpPr>
              <p:cNvPr id="58373" name="Rectangle 5"/>
              <p:cNvSpPr>
                <a:spLocks noChangeArrowheads="1"/>
              </p:cNvSpPr>
              <p:nvPr/>
            </p:nvSpPr>
            <p:spPr bwMode="auto">
              <a:xfrm>
                <a:off x="1080" y="2973"/>
                <a:ext cx="440" cy="274"/>
              </a:xfrm>
              <a:prstGeom prst="rect">
                <a:avLst/>
              </a:prstGeom>
              <a:gradFill rotWithShape="0">
                <a:gsLst>
                  <a:gs pos="0">
                    <a:srgbClr val="FFCCCC">
                      <a:gamma/>
                      <a:shade val="46275"/>
                      <a:invGamma/>
                    </a:srgbClr>
                  </a:gs>
                  <a:gs pos="50000">
                    <a:srgbClr val="FFCCCC"/>
                  </a:gs>
                  <a:gs pos="100000">
                    <a:srgbClr val="FFCC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74" name="Rectangle 6"/>
              <p:cNvSpPr>
                <a:spLocks noChangeArrowheads="1"/>
              </p:cNvSpPr>
              <p:nvPr/>
            </p:nvSpPr>
            <p:spPr bwMode="auto">
              <a:xfrm>
                <a:off x="1527" y="3064"/>
                <a:ext cx="47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76" name="Text Box 8"/>
              <p:cNvSpPr txBox="1">
                <a:spLocks noChangeArrowheads="1"/>
              </p:cNvSpPr>
              <p:nvPr/>
            </p:nvSpPr>
            <p:spPr bwMode="auto">
              <a:xfrm>
                <a:off x="1326" y="2965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+</a:t>
                </a:r>
                <a:endParaRPr lang="en-US"/>
              </a:p>
            </p:txBody>
          </p:sp>
          <p:sp>
            <p:nvSpPr>
              <p:cNvPr id="58377" name="Text Box 9"/>
              <p:cNvSpPr txBox="1">
                <a:spLocks noChangeArrowheads="1"/>
              </p:cNvSpPr>
              <p:nvPr/>
            </p:nvSpPr>
            <p:spPr bwMode="auto">
              <a:xfrm>
                <a:off x="1032" y="2945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-</a:t>
                </a:r>
                <a:endParaRPr lang="en-US"/>
              </a:p>
            </p:txBody>
          </p:sp>
        </p:grpSp>
        <p:grpSp>
          <p:nvGrpSpPr>
            <p:cNvPr id="58379" name="Group 11"/>
            <p:cNvGrpSpPr>
              <a:grpSpLocks/>
            </p:cNvGrpSpPr>
            <p:nvPr/>
          </p:nvGrpSpPr>
          <p:grpSpPr bwMode="auto">
            <a:xfrm>
              <a:off x="2038" y="1314"/>
              <a:ext cx="542" cy="308"/>
              <a:chOff x="1032" y="2945"/>
              <a:chExt cx="542" cy="308"/>
            </a:xfrm>
          </p:grpSpPr>
          <p:sp>
            <p:nvSpPr>
              <p:cNvPr id="58380" name="Rectangle 12"/>
              <p:cNvSpPr>
                <a:spLocks noChangeArrowheads="1"/>
              </p:cNvSpPr>
              <p:nvPr/>
            </p:nvSpPr>
            <p:spPr bwMode="auto">
              <a:xfrm>
                <a:off x="1080" y="2973"/>
                <a:ext cx="440" cy="274"/>
              </a:xfrm>
              <a:prstGeom prst="rect">
                <a:avLst/>
              </a:prstGeom>
              <a:gradFill rotWithShape="0">
                <a:gsLst>
                  <a:gs pos="0">
                    <a:srgbClr val="FFCCCC">
                      <a:gamma/>
                      <a:shade val="46275"/>
                      <a:invGamma/>
                    </a:srgbClr>
                  </a:gs>
                  <a:gs pos="50000">
                    <a:srgbClr val="FFCCCC"/>
                  </a:gs>
                  <a:gs pos="100000">
                    <a:srgbClr val="FFCC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1" name="Rectangle 13"/>
              <p:cNvSpPr>
                <a:spLocks noChangeArrowheads="1"/>
              </p:cNvSpPr>
              <p:nvPr/>
            </p:nvSpPr>
            <p:spPr bwMode="auto">
              <a:xfrm>
                <a:off x="1527" y="3064"/>
                <a:ext cx="47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82" name="Text Box 14"/>
              <p:cNvSpPr txBox="1">
                <a:spLocks noChangeArrowheads="1"/>
              </p:cNvSpPr>
              <p:nvPr/>
            </p:nvSpPr>
            <p:spPr bwMode="auto">
              <a:xfrm>
                <a:off x="1326" y="2965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 dirty="0"/>
                  <a:t>+</a:t>
                </a:r>
                <a:endParaRPr lang="en-US" dirty="0"/>
              </a:p>
            </p:txBody>
          </p:sp>
          <p:sp>
            <p:nvSpPr>
              <p:cNvPr id="58383" name="Text Box 15"/>
              <p:cNvSpPr txBox="1">
                <a:spLocks noChangeArrowheads="1"/>
              </p:cNvSpPr>
              <p:nvPr/>
            </p:nvSpPr>
            <p:spPr bwMode="auto">
              <a:xfrm>
                <a:off x="1032" y="2945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-</a:t>
                </a:r>
                <a:endParaRPr lang="en-US"/>
              </a:p>
            </p:txBody>
          </p:sp>
        </p:grpSp>
        <p:grpSp>
          <p:nvGrpSpPr>
            <p:cNvPr id="58389" name="Group 21"/>
            <p:cNvGrpSpPr>
              <a:grpSpLocks/>
            </p:cNvGrpSpPr>
            <p:nvPr/>
          </p:nvGrpSpPr>
          <p:grpSpPr bwMode="auto">
            <a:xfrm>
              <a:off x="2536" y="1314"/>
              <a:ext cx="542" cy="308"/>
              <a:chOff x="1032" y="2945"/>
              <a:chExt cx="542" cy="308"/>
            </a:xfrm>
          </p:grpSpPr>
          <p:sp>
            <p:nvSpPr>
              <p:cNvPr id="58390" name="Rectangle 22"/>
              <p:cNvSpPr>
                <a:spLocks noChangeArrowheads="1"/>
              </p:cNvSpPr>
              <p:nvPr/>
            </p:nvSpPr>
            <p:spPr bwMode="auto">
              <a:xfrm>
                <a:off x="1080" y="2973"/>
                <a:ext cx="440" cy="274"/>
              </a:xfrm>
              <a:prstGeom prst="rect">
                <a:avLst/>
              </a:prstGeom>
              <a:gradFill rotWithShape="0">
                <a:gsLst>
                  <a:gs pos="0">
                    <a:srgbClr val="FFCCCC">
                      <a:gamma/>
                      <a:shade val="46275"/>
                      <a:invGamma/>
                    </a:srgbClr>
                  </a:gs>
                  <a:gs pos="50000">
                    <a:srgbClr val="FFCCCC"/>
                  </a:gs>
                  <a:gs pos="100000">
                    <a:srgbClr val="FFCC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1" name="Rectangle 23"/>
              <p:cNvSpPr>
                <a:spLocks noChangeArrowheads="1"/>
              </p:cNvSpPr>
              <p:nvPr/>
            </p:nvSpPr>
            <p:spPr bwMode="auto">
              <a:xfrm>
                <a:off x="1527" y="3064"/>
                <a:ext cx="47" cy="8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392" name="Text Box 24"/>
              <p:cNvSpPr txBox="1">
                <a:spLocks noChangeArrowheads="1"/>
              </p:cNvSpPr>
              <p:nvPr/>
            </p:nvSpPr>
            <p:spPr bwMode="auto">
              <a:xfrm>
                <a:off x="1326" y="2965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+</a:t>
                </a:r>
                <a:endParaRPr lang="en-US"/>
              </a:p>
            </p:txBody>
          </p:sp>
          <p:sp>
            <p:nvSpPr>
              <p:cNvPr id="58393" name="Text Box 25"/>
              <p:cNvSpPr txBox="1">
                <a:spLocks noChangeArrowheads="1"/>
              </p:cNvSpPr>
              <p:nvPr/>
            </p:nvSpPr>
            <p:spPr bwMode="auto">
              <a:xfrm>
                <a:off x="1032" y="2945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-</a:t>
                </a:r>
                <a:endParaRPr lang="en-US"/>
              </a:p>
            </p:txBody>
          </p:sp>
        </p:grpSp>
      </p:grpSp>
      <p:pic>
        <p:nvPicPr>
          <p:cNvPr id="58395" name="Picture 27" descr="J:\guthold\Physics 25\Figure 18-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45" t="56796" r="23962" b="29964"/>
          <a:stretch>
            <a:fillRect/>
          </a:stretch>
        </p:blipFill>
        <p:spPr bwMode="auto">
          <a:xfrm>
            <a:off x="4466488" y="4823205"/>
            <a:ext cx="688975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3122" y="268288"/>
            <a:ext cx="3238500" cy="64135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Electric current</a:t>
            </a:r>
            <a:endParaRPr lang="en-US" dirty="0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38972" y="1004888"/>
            <a:ext cx="482419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When </a:t>
            </a:r>
            <a:r>
              <a:rPr lang="en-US" sz="2000" dirty="0"/>
              <a:t>a continuous conducting path is connected between the terminals of a battery, we have an </a:t>
            </a:r>
            <a:r>
              <a:rPr lang="en-US" sz="2000" b="1" dirty="0"/>
              <a:t>electrical circuit</a:t>
            </a:r>
            <a:r>
              <a:rPr lang="en-US" sz="2000" dirty="0"/>
              <a:t>.</a:t>
            </a:r>
            <a:r>
              <a:rPr lang="en-US" dirty="0"/>
              <a:t>  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sz="2000" dirty="0" smtClean="0"/>
              <a:t>When </a:t>
            </a:r>
            <a:r>
              <a:rPr lang="en-US" sz="2000" dirty="0"/>
              <a:t>such a circuit is formed, charge can flow through the wires of the circuit, from one terminal of the battery to the other. A flow of charge, such as this is called an </a:t>
            </a:r>
            <a:r>
              <a:rPr lang="en-US" sz="2000" b="1" dirty="0"/>
              <a:t>electrical current</a:t>
            </a:r>
            <a:r>
              <a:rPr lang="en-US" sz="2000" dirty="0"/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863168" y="913246"/>
            <a:ext cx="4036917" cy="2665968"/>
            <a:chOff x="4850289" y="990520"/>
            <a:chExt cx="4036917" cy="2665968"/>
          </a:xfrm>
        </p:grpSpPr>
        <p:pic>
          <p:nvPicPr>
            <p:cNvPr id="59400" name="Picture 8" descr="J:\guthold\Physics 25\Figure 18-6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3" t="18031" r="8569" b="29964"/>
            <a:stretch>
              <a:fillRect/>
            </a:stretch>
          </p:blipFill>
          <p:spPr bwMode="auto">
            <a:xfrm>
              <a:off x="4850289" y="990520"/>
              <a:ext cx="4036917" cy="2176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 flipH="1">
              <a:off x="7688800" y="3078638"/>
              <a:ext cx="180975" cy="265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04" name="Text Box 12"/>
            <p:cNvSpPr txBox="1">
              <a:spLocks noChangeArrowheads="1"/>
            </p:cNvSpPr>
            <p:nvPr/>
          </p:nvSpPr>
          <p:spPr bwMode="auto">
            <a:xfrm>
              <a:off x="6991887" y="3342163"/>
              <a:ext cx="1587500" cy="314325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Symbol for battery</a:t>
              </a:r>
              <a:endParaRPr lang="en-US"/>
            </a:p>
          </p:txBody>
        </p:sp>
      </p:grp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2309" y="3808413"/>
            <a:ext cx="8645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electrical current, I,  in a wire is defined as the amount of charge that passes through it per unit time.</a:t>
            </a:r>
          </a:p>
        </p:txBody>
      </p:sp>
      <p:graphicFrame>
        <p:nvGraphicFramePr>
          <p:cNvPr id="5940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44113"/>
              </p:ext>
            </p:extLst>
          </p:nvPr>
        </p:nvGraphicFramePr>
        <p:xfrm>
          <a:off x="3164411" y="4394176"/>
          <a:ext cx="1238584" cy="956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42" name="Equation" r:id="rId4" imgW="507960" imgH="393480" progId="Equation.DSMT4">
                  <p:embed/>
                </p:oleObj>
              </mc:Choice>
              <mc:Fallback>
                <p:oleObj name="Equation" r:id="rId4" imgW="507960" imgH="3934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411" y="4394176"/>
                        <a:ext cx="1238584" cy="956376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234234" y="5530944"/>
            <a:ext cx="8721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ymbol" pitchFamily="18" charset="2"/>
              </a:rPr>
              <a:t>D</a:t>
            </a:r>
            <a:r>
              <a:rPr lang="en-US" sz="1600" dirty="0"/>
              <a:t>Q is the amount of charge that passes through the conductor at any location during time interval </a:t>
            </a:r>
            <a:r>
              <a:rPr lang="en-US" sz="1600" dirty="0">
                <a:latin typeface="Symbol" pitchFamily="18" charset="2"/>
              </a:rPr>
              <a:t>D</a:t>
            </a:r>
            <a:r>
              <a:rPr lang="en-US" sz="1600" dirty="0"/>
              <a:t>t.  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123109" y="5960394"/>
            <a:ext cx="813911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The direction of current is the direction in which </a:t>
            </a:r>
            <a:r>
              <a:rPr lang="en-US" sz="2000" u="sng" dirty="0" smtClean="0"/>
              <a:t>positive</a:t>
            </a:r>
            <a:r>
              <a:rPr lang="en-US" sz="2000" dirty="0" smtClean="0"/>
              <a:t> charges flow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Unit </a:t>
            </a:r>
            <a:r>
              <a:rPr lang="en-US" sz="2000" dirty="0"/>
              <a:t>of electrical current is Ampere (1A) (Coulomb/second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532076"/>
              </p:ext>
            </p:extLst>
          </p:nvPr>
        </p:nvGraphicFramePr>
        <p:xfrm>
          <a:off x="5488541" y="4419934"/>
          <a:ext cx="1182722" cy="9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43"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88541" y="4419934"/>
                        <a:ext cx="1182722" cy="94011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66797" y="4972231"/>
            <a:ext cx="126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Instantaneous current</a:t>
            </a:r>
            <a:endParaRPr lang="en-US" sz="1200" dirty="0"/>
          </a:p>
        </p:txBody>
      </p:sp>
      <p:pic>
        <p:nvPicPr>
          <p:cNvPr id="13" name="Picture 4" descr="2701"/>
          <p:cNvPicPr preferRelativeResize="0"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10"/>
          <a:stretch/>
        </p:blipFill>
        <p:spPr bwMode="auto">
          <a:xfrm>
            <a:off x="7681223" y="5904121"/>
            <a:ext cx="1437019" cy="918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61" name="Picture 69" descr="Ampere Andre 182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819" y="0"/>
            <a:ext cx="858182" cy="115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7" name="Group 17"/>
          <p:cNvGrpSpPr>
            <a:grpSpLocks/>
          </p:cNvGrpSpPr>
          <p:nvPr/>
        </p:nvGrpSpPr>
        <p:grpSpPr bwMode="auto">
          <a:xfrm>
            <a:off x="4680086" y="1373731"/>
            <a:ext cx="4370819" cy="2044605"/>
            <a:chOff x="510" y="2129"/>
            <a:chExt cx="4408" cy="2062"/>
          </a:xfrm>
        </p:grpSpPr>
        <p:pic>
          <p:nvPicPr>
            <p:cNvPr id="61447" name="Picture 7" descr="J:\guthold\Physics 25\Figure 18-7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3" t="21266" r="3162" b="29163"/>
            <a:stretch>
              <a:fillRect/>
            </a:stretch>
          </p:blipFill>
          <p:spPr bwMode="auto">
            <a:xfrm>
              <a:off x="510" y="2129"/>
              <a:ext cx="4408" cy="18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448" name="Text Box 8"/>
            <p:cNvSpPr txBox="1">
              <a:spLocks noChangeArrowheads="1"/>
            </p:cNvSpPr>
            <p:nvPr/>
          </p:nvSpPr>
          <p:spPr bwMode="auto">
            <a:xfrm>
              <a:off x="636" y="3826"/>
              <a:ext cx="581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(a)</a:t>
              </a:r>
            </a:p>
          </p:txBody>
        </p:sp>
        <p:sp>
          <p:nvSpPr>
            <p:cNvPr id="61449" name="Text Box 9"/>
            <p:cNvSpPr txBox="1">
              <a:spLocks noChangeArrowheads="1"/>
            </p:cNvSpPr>
            <p:nvPr/>
          </p:nvSpPr>
          <p:spPr bwMode="auto">
            <a:xfrm>
              <a:off x="2428" y="3848"/>
              <a:ext cx="550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(b)</a:t>
              </a:r>
            </a:p>
          </p:txBody>
        </p:sp>
        <p:sp>
          <p:nvSpPr>
            <p:cNvPr id="61450" name="Text Box 10"/>
            <p:cNvSpPr txBox="1">
              <a:spLocks noChangeArrowheads="1"/>
            </p:cNvSpPr>
            <p:nvPr/>
          </p:nvSpPr>
          <p:spPr bwMode="auto">
            <a:xfrm>
              <a:off x="4122" y="3892"/>
              <a:ext cx="573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(c)</a:t>
              </a:r>
            </a:p>
          </p:txBody>
        </p:sp>
        <p:sp>
          <p:nvSpPr>
            <p:cNvPr id="61453" name="Text Box 13"/>
            <p:cNvSpPr txBox="1">
              <a:spLocks noChangeArrowheads="1"/>
            </p:cNvSpPr>
            <p:nvPr/>
          </p:nvSpPr>
          <p:spPr bwMode="auto">
            <a:xfrm>
              <a:off x="702" y="3538"/>
              <a:ext cx="2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</a:t>
              </a:r>
            </a:p>
          </p:txBody>
        </p:sp>
        <p:sp>
          <p:nvSpPr>
            <p:cNvPr id="61454" name="Text Box 14"/>
            <p:cNvSpPr txBox="1">
              <a:spLocks noChangeArrowheads="1"/>
            </p:cNvSpPr>
            <p:nvPr/>
          </p:nvSpPr>
          <p:spPr bwMode="auto">
            <a:xfrm>
              <a:off x="4221" y="3490"/>
              <a:ext cx="2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-</a:t>
              </a:r>
            </a:p>
          </p:txBody>
        </p:sp>
        <p:sp>
          <p:nvSpPr>
            <p:cNvPr id="61455" name="Text Box 15"/>
            <p:cNvSpPr txBox="1">
              <a:spLocks noChangeArrowheads="1"/>
            </p:cNvSpPr>
            <p:nvPr/>
          </p:nvSpPr>
          <p:spPr bwMode="auto">
            <a:xfrm>
              <a:off x="2520" y="3556"/>
              <a:ext cx="2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-</a:t>
              </a:r>
            </a:p>
          </p:txBody>
        </p:sp>
      </p:grp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36951" y="193674"/>
            <a:ext cx="3507180" cy="46166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How to connect  a battery</a:t>
            </a:r>
            <a:endParaRPr lang="en-US" dirty="0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136951" y="912066"/>
            <a:ext cx="88127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1800" dirty="0" smtClean="0"/>
              <a:t>What’s </a:t>
            </a:r>
            <a:r>
              <a:rPr lang="en-US" sz="1800" dirty="0"/>
              <a:t>wrong with each of the schemes shown in the </a:t>
            </a:r>
            <a:r>
              <a:rPr lang="en-US" sz="1800" dirty="0" smtClean="0"/>
              <a:t>Figure </a:t>
            </a:r>
            <a:r>
              <a:rPr lang="en-US" sz="1800" dirty="0"/>
              <a:t>for lighting a flashlight with a flashlight battery and a single </a:t>
            </a:r>
            <a:r>
              <a:rPr lang="en-US" sz="1800" dirty="0" smtClean="0"/>
              <a:t>wire?</a:t>
            </a:r>
            <a:endParaRPr lang="en-US" sz="1800" dirty="0"/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36951" y="1950548"/>
            <a:ext cx="426549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7663" indent="-347663">
              <a:spcBef>
                <a:spcPct val="50000"/>
              </a:spcBef>
              <a:buAutoNum type="alphaLcParenBoth"/>
            </a:pPr>
            <a:r>
              <a:rPr lang="en-US" sz="1600" dirty="0" smtClean="0"/>
              <a:t>There </a:t>
            </a:r>
            <a:r>
              <a:rPr lang="en-US" sz="1600" dirty="0"/>
              <a:t>is no loop for the current to flow </a:t>
            </a:r>
            <a:r>
              <a:rPr lang="en-US" sz="1600" dirty="0" smtClean="0"/>
              <a:t>around.  </a:t>
            </a:r>
          </a:p>
          <a:p>
            <a:pPr marL="347663" indent="-347663">
              <a:spcBef>
                <a:spcPct val="50000"/>
              </a:spcBef>
              <a:buAutoNum type="alphaLcParenBoth"/>
            </a:pPr>
            <a:r>
              <a:rPr lang="en-US" sz="1600" dirty="0" smtClean="0"/>
              <a:t>There </a:t>
            </a:r>
            <a:r>
              <a:rPr lang="en-US" sz="1600" dirty="0"/>
              <a:t>is loop to and from the light bulb, but there is no potential </a:t>
            </a:r>
            <a:r>
              <a:rPr lang="en-US" sz="1600" dirty="0" smtClean="0"/>
              <a:t>difference.  </a:t>
            </a:r>
          </a:p>
          <a:p>
            <a:pPr marL="347663" indent="-347663">
              <a:spcBef>
                <a:spcPct val="50000"/>
              </a:spcBef>
              <a:buAutoNum type="alphaLcParenBoth"/>
            </a:pPr>
            <a:r>
              <a:rPr lang="en-US" sz="1600" dirty="0" smtClean="0"/>
              <a:t>Nothing </a:t>
            </a:r>
            <a:r>
              <a:rPr lang="en-US" sz="1600" dirty="0"/>
              <a:t>wrong here. The bulb will light up. 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34851" y="3850011"/>
            <a:ext cx="83619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31063" y="4221956"/>
            <a:ext cx="651852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i-clicker:  </a:t>
            </a:r>
          </a:p>
          <a:p>
            <a:pPr>
              <a:spcBef>
                <a:spcPct val="50000"/>
              </a:spcBef>
            </a:pPr>
            <a:r>
              <a:rPr lang="en-US" sz="1600" b="1" dirty="0" smtClean="0"/>
              <a:t>Current </a:t>
            </a:r>
            <a:r>
              <a:rPr lang="en-US" sz="1600" b="1" dirty="0"/>
              <a:t>flow of </a:t>
            </a:r>
            <a:r>
              <a:rPr lang="en-US" sz="1600" b="1" dirty="0" smtClean="0"/>
              <a:t>charge.  </a:t>
            </a:r>
            <a:r>
              <a:rPr lang="en-US" sz="1600" dirty="0" smtClean="0"/>
              <a:t>A </a:t>
            </a:r>
            <a:r>
              <a:rPr lang="en-US" sz="1600" dirty="0"/>
              <a:t>steady current of 2.5 A flows in a wire for 4.0 </a:t>
            </a:r>
            <a:r>
              <a:rPr lang="en-US" sz="1600" dirty="0" smtClean="0"/>
              <a:t>minutes (Be careful to use SI units). </a:t>
            </a:r>
            <a:endParaRPr lang="en-US" sz="1600" dirty="0"/>
          </a:p>
          <a:p>
            <a:pPr marL="342900" indent="-342900">
              <a:spcBef>
                <a:spcPct val="50000"/>
              </a:spcBef>
              <a:buAutoNum type="arabicParenR"/>
            </a:pPr>
            <a:r>
              <a:rPr lang="en-US" sz="1600" dirty="0" smtClean="0"/>
              <a:t>How </a:t>
            </a:r>
            <a:r>
              <a:rPr lang="en-US" sz="1600" dirty="0"/>
              <a:t>much charge passes through any point in the circuit</a:t>
            </a:r>
            <a:r>
              <a:rPr lang="en-US" sz="1600" dirty="0" smtClean="0"/>
              <a:t>?</a:t>
            </a:r>
          </a:p>
          <a:p>
            <a:pPr marL="342900" indent="-342900">
              <a:spcBef>
                <a:spcPct val="50000"/>
              </a:spcBef>
              <a:buAutoNum type="alphaUcParenR"/>
            </a:pPr>
            <a:r>
              <a:rPr lang="en-US" sz="1600" dirty="0" smtClean="0"/>
              <a:t>0 C			C)   600 C</a:t>
            </a:r>
          </a:p>
          <a:p>
            <a:pPr marL="342900" indent="-342900">
              <a:spcBef>
                <a:spcPct val="50000"/>
              </a:spcBef>
              <a:buAutoNum type="alphaUcParenR"/>
            </a:pPr>
            <a:r>
              <a:rPr lang="en-US" sz="1600" dirty="0" smtClean="0"/>
              <a:t>10 C			D)   1000 C</a:t>
            </a:r>
          </a:p>
          <a:p>
            <a:pPr>
              <a:spcBef>
                <a:spcPct val="50000"/>
              </a:spcBef>
            </a:pPr>
            <a:r>
              <a:rPr lang="en-US" sz="1600" dirty="0" smtClean="0"/>
              <a:t>2) How </a:t>
            </a:r>
            <a:r>
              <a:rPr lang="en-US" sz="1600" dirty="0"/>
              <a:t>many </a:t>
            </a:r>
            <a:r>
              <a:rPr lang="en-US" sz="1600" dirty="0" smtClean="0"/>
              <a:t>electrons </a:t>
            </a:r>
            <a:r>
              <a:rPr lang="en-US" sz="1600" dirty="0"/>
              <a:t>would this be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pic>
        <p:nvPicPr>
          <p:cNvPr id="21" name="Picture 7" descr="J:\guthold\Physics 25\Figure 18-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9" t="30742" r="8569" b="29964"/>
          <a:stretch>
            <a:fillRect/>
          </a:stretch>
        </p:blipFill>
        <p:spPr bwMode="auto">
          <a:xfrm>
            <a:off x="6699253" y="4704798"/>
            <a:ext cx="2130533" cy="177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496888" y="140548"/>
            <a:ext cx="2889250" cy="64633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/>
              <a:t>Ohm’s </a:t>
            </a:r>
            <a:r>
              <a:rPr lang="en-US" sz="3600" dirty="0" smtClean="0"/>
              <a:t>Law</a:t>
            </a:r>
            <a:endParaRPr lang="en-US" sz="2000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38138" y="959165"/>
            <a:ext cx="8496769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To </a:t>
            </a:r>
            <a:r>
              <a:rPr lang="en-US" sz="1800" dirty="0"/>
              <a:t>produce an electrical current I in a wire, a difference in potential V is </a:t>
            </a:r>
            <a:r>
              <a:rPr lang="en-US" sz="1800" dirty="0" smtClean="0"/>
              <a:t>required (set up by a battery, power supply or outlet). </a:t>
            </a:r>
            <a:endParaRPr lang="en-US" sz="1800" dirty="0"/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Ohm’s </a:t>
            </a:r>
            <a:r>
              <a:rPr lang="en-US" sz="1800" dirty="0"/>
              <a:t>law: The current in the wire is proportional to the potential difference applied to its ends:</a:t>
            </a:r>
            <a:endParaRPr lang="en-US" sz="2000" dirty="0"/>
          </a:p>
        </p:txBody>
      </p:sp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139044"/>
              </p:ext>
            </p:extLst>
          </p:nvPr>
        </p:nvGraphicFramePr>
        <p:xfrm>
          <a:off x="3646488" y="2204349"/>
          <a:ext cx="140017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1" name="Equation" r:id="rId3" imgW="507960" imgH="177480" progId="Equation.DSMT4">
                  <p:embed/>
                </p:oleObj>
              </mc:Choice>
              <mc:Fallback>
                <p:oleObj name="Equation" r:id="rId3" imgW="5079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2204349"/>
                        <a:ext cx="1400175" cy="4873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38138" y="2844779"/>
            <a:ext cx="82343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The amount of current flowing in a wire for a given voltage depends on the </a:t>
            </a:r>
            <a:r>
              <a:rPr lang="en-US" sz="1800" b="1" dirty="0"/>
              <a:t>resistance</a:t>
            </a:r>
            <a:r>
              <a:rPr lang="en-US" sz="1800" dirty="0"/>
              <a:t> of the wire, R.  The higher the </a:t>
            </a:r>
            <a:r>
              <a:rPr lang="en-US" sz="1800" b="1" dirty="0"/>
              <a:t>resistance</a:t>
            </a:r>
            <a:r>
              <a:rPr lang="en-US" sz="1800" dirty="0"/>
              <a:t> the less current will flow for a given voltage. </a:t>
            </a:r>
          </a:p>
        </p:txBody>
      </p:sp>
      <p:graphicFrame>
        <p:nvGraphicFramePr>
          <p:cNvPr id="6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38065"/>
              </p:ext>
            </p:extLst>
          </p:nvPr>
        </p:nvGraphicFramePr>
        <p:xfrm>
          <a:off x="2607140" y="3717236"/>
          <a:ext cx="11572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2" name="Equation" r:id="rId5" imgW="507960" imgH="393480" progId="Equation.DSMT4">
                  <p:embed/>
                </p:oleObj>
              </mc:Choice>
              <mc:Fallback>
                <p:oleObj name="Equation" r:id="rId5" imgW="50796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7140" y="3717236"/>
                        <a:ext cx="1157288" cy="8969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844828" y="5006497"/>
            <a:ext cx="6143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Or:  </a:t>
            </a:r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210801"/>
              </p:ext>
            </p:extLst>
          </p:nvPr>
        </p:nvGraphicFramePr>
        <p:xfrm>
          <a:off x="2488078" y="4882461"/>
          <a:ext cx="15462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3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8078" y="4882461"/>
                        <a:ext cx="1546225" cy="4873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4260522" y="4991916"/>
            <a:ext cx="1725612" cy="40011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Ohm’s Law</a:t>
            </a:r>
          </a:p>
        </p:txBody>
      </p:sp>
      <p:pic>
        <p:nvPicPr>
          <p:cNvPr id="10" name="Picture 4" descr="27p77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694" y="3734277"/>
            <a:ext cx="1058862" cy="124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7750" y="6132624"/>
            <a:ext cx="6246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Resistance: 		Unit of resistance: 1 Ohm (1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dirty="0" smtClean="0">
                <a:latin typeface="+mj-lt"/>
              </a:rPr>
              <a:t>)</a:t>
            </a:r>
            <a:endParaRPr lang="en-US" sz="2000" dirty="0">
              <a:latin typeface="Symbol" pitchFamily="18" charset="2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770882"/>
              </p:ext>
            </p:extLst>
          </p:nvPr>
        </p:nvGraphicFramePr>
        <p:xfrm>
          <a:off x="2359025" y="5992124"/>
          <a:ext cx="10239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4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5992124"/>
                        <a:ext cx="1023938" cy="74771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7483362" y="4991916"/>
            <a:ext cx="1638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Georg Simon </a:t>
            </a:r>
            <a:r>
              <a:rPr lang="en-US" sz="1400" dirty="0" smtClean="0"/>
              <a:t>Ohm</a:t>
            </a:r>
          </a:p>
          <a:p>
            <a:pPr algn="ctr"/>
            <a:r>
              <a:rPr lang="en-US" sz="1400" dirty="0" smtClean="0"/>
              <a:t>1789 </a:t>
            </a:r>
            <a:r>
              <a:rPr lang="en-US" sz="1400" dirty="0"/>
              <a:t>– </a:t>
            </a:r>
            <a:r>
              <a:rPr lang="en-US" sz="1400" dirty="0" smtClean="0"/>
              <a:t>1854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77863" y="193675"/>
            <a:ext cx="5376862" cy="46672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White board example</a:t>
            </a:r>
            <a:endParaRPr lang="en-US" dirty="0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079500" y="2882913"/>
            <a:ext cx="4573587" cy="270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Ohm’s law.  Flashbulb light resistance.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A small light bulb draws 300 mA from its 1.5 V battery</a:t>
            </a:r>
          </a:p>
          <a:p>
            <a:pPr marL="457200" indent="-457200">
              <a:spcBef>
                <a:spcPct val="50000"/>
              </a:spcBef>
              <a:buAutoNum type="alphaUcParenBoth"/>
            </a:pPr>
            <a:r>
              <a:rPr lang="en-US" sz="2000" dirty="0" smtClean="0"/>
              <a:t>What </a:t>
            </a:r>
            <a:r>
              <a:rPr lang="en-US" sz="2000" dirty="0"/>
              <a:t>is the resistance of the light </a:t>
            </a:r>
            <a:r>
              <a:rPr lang="en-US" sz="2000" dirty="0" smtClean="0"/>
              <a:t>bulb?</a:t>
            </a:r>
          </a:p>
          <a:p>
            <a:pPr marL="457200" indent="-457200">
              <a:spcBef>
                <a:spcPct val="50000"/>
              </a:spcBef>
              <a:buAutoNum type="alphaUcParenBoth"/>
            </a:pPr>
            <a:r>
              <a:rPr lang="en-US" sz="2000" dirty="0" smtClean="0"/>
              <a:t>If </a:t>
            </a:r>
            <a:r>
              <a:rPr lang="en-US" sz="2000" dirty="0"/>
              <a:t>the voltage dropped to 1.2 V how would the current change?</a:t>
            </a:r>
          </a:p>
        </p:txBody>
      </p:sp>
      <p:pic>
        <p:nvPicPr>
          <p:cNvPr id="63502" name="Picture 14" descr="J:\guthold\Physics 25\Figure 18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82" t="18211" r="32881" b="5360"/>
          <a:stretch>
            <a:fillRect/>
          </a:stretch>
        </p:blipFill>
        <p:spPr bwMode="auto">
          <a:xfrm>
            <a:off x="7023100" y="460375"/>
            <a:ext cx="1936750" cy="594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4065588" y="4352925"/>
            <a:ext cx="4995861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400" u="sng" dirty="0"/>
              <a:t>How to read the </a:t>
            </a:r>
            <a:r>
              <a:rPr lang="en-US" sz="1400" u="sng" dirty="0" smtClean="0"/>
              <a:t>code (four and five band code):</a:t>
            </a:r>
            <a:endParaRPr lang="en-US" sz="1400" dirty="0"/>
          </a:p>
          <a:p>
            <a:pPr>
              <a:buFontTx/>
              <a:buChar char="•"/>
            </a:pPr>
            <a:r>
              <a:rPr lang="en-US" sz="1400" dirty="0"/>
              <a:t>  First find the tolerance band, it will typically be gold ( 5%) and sometimes silver (10%).</a:t>
            </a:r>
          </a:p>
          <a:p>
            <a:pPr>
              <a:buFontTx/>
              <a:buChar char="•"/>
            </a:pPr>
            <a:r>
              <a:rPr lang="en-US" sz="1400" dirty="0"/>
              <a:t>  Starting from the other end, identify the first band - write down the number associated with that color.  </a:t>
            </a:r>
          </a:p>
          <a:p>
            <a:pPr>
              <a:buFontTx/>
              <a:buChar char="•"/>
            </a:pPr>
            <a:r>
              <a:rPr lang="en-US" sz="1400" dirty="0"/>
              <a:t>  Now 'read' the next color</a:t>
            </a:r>
          </a:p>
          <a:p>
            <a:pPr>
              <a:buFontTx/>
              <a:buChar char="•"/>
            </a:pPr>
            <a:r>
              <a:rPr lang="en-US" sz="1400" dirty="0"/>
              <a:t>  Now read the third or 'multiplier' band</a:t>
            </a:r>
          </a:p>
          <a:p>
            <a:pPr>
              <a:buFontTx/>
              <a:buChar char="•"/>
            </a:pPr>
            <a:r>
              <a:rPr lang="en-US" sz="1400" dirty="0"/>
              <a:t>  If the resistor has one more band past the tolerance band it is a quality band. Read the number as the '% failure rate per 1000 hour' This is rated assuming full wattage being applied to the resistors.</a:t>
            </a:r>
          </a:p>
        </p:txBody>
      </p:sp>
      <p:pic>
        <p:nvPicPr>
          <p:cNvPr id="64520" name="Picture 8" descr="J:\guthold\Physics 25\resistor_color_co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0" r="3391" b="4359"/>
          <a:stretch>
            <a:fillRect/>
          </a:stretch>
        </p:blipFill>
        <p:spPr bwMode="auto">
          <a:xfrm>
            <a:off x="4065588" y="73025"/>
            <a:ext cx="4995862" cy="397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76238" y="363538"/>
            <a:ext cx="1947862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Resistors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84188" y="1839558"/>
            <a:ext cx="31877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All </a:t>
            </a:r>
            <a:r>
              <a:rPr lang="en-US" sz="2000" dirty="0"/>
              <a:t>electric devices offer resistance to the flow of current (filaments of light bulbs or electric </a:t>
            </a:r>
            <a:r>
              <a:rPr lang="en-US" sz="2000" dirty="0" smtClean="0"/>
              <a:t>heaters, etc.)</a:t>
            </a:r>
            <a:endParaRPr lang="en-US" sz="2000" dirty="0"/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Resistors </a:t>
            </a:r>
            <a:r>
              <a:rPr lang="en-US" sz="2000" dirty="0"/>
              <a:t>are used to control the amount of current. They have a resistance ranging from less than on Ohm to millions of Ohms. 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Symbol </a:t>
            </a:r>
            <a:r>
              <a:rPr lang="en-US" sz="2000" dirty="0"/>
              <a:t>in a circuit is </a:t>
            </a:r>
          </a:p>
        </p:txBody>
      </p:sp>
      <p:grpSp>
        <p:nvGrpSpPr>
          <p:cNvPr id="64535" name="Group 23"/>
          <p:cNvGrpSpPr>
            <a:grpSpLocks/>
          </p:cNvGrpSpPr>
          <p:nvPr/>
        </p:nvGrpSpPr>
        <p:grpSpPr bwMode="auto">
          <a:xfrm>
            <a:off x="1022350" y="5974783"/>
            <a:ext cx="1633538" cy="381000"/>
            <a:chOff x="557" y="3671"/>
            <a:chExt cx="1029" cy="240"/>
          </a:xfrm>
        </p:grpSpPr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 flipV="1">
              <a:off x="1305" y="3745"/>
              <a:ext cx="44" cy="1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 flipV="1">
              <a:off x="785" y="3674"/>
              <a:ext cx="44" cy="1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 flipH="1" flipV="1">
              <a:off x="821" y="3671"/>
              <a:ext cx="104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 flipV="1">
              <a:off x="917" y="3674"/>
              <a:ext cx="104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 flipH="1" flipV="1">
              <a:off x="1013" y="3671"/>
              <a:ext cx="104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 flipV="1">
              <a:off x="1109" y="3675"/>
              <a:ext cx="104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 flipH="1" flipV="1">
              <a:off x="1205" y="3672"/>
              <a:ext cx="104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 flipH="1">
              <a:off x="557" y="3816"/>
              <a:ext cx="2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 flipH="1">
              <a:off x="1350" y="3755"/>
              <a:ext cx="236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3915177" y="363538"/>
            <a:ext cx="0" cy="6114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596900" y="333375"/>
            <a:ext cx="4671291" cy="46166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Resistivity and Resistance of a wire</a:t>
            </a:r>
            <a:endParaRPr lang="en-US" dirty="0"/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566738" y="1079500"/>
            <a:ext cx="509996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resistance of a wire is proportional to its </a:t>
            </a:r>
            <a:r>
              <a:rPr lang="en-US" dirty="0" smtClean="0"/>
              <a:t>length L </a:t>
            </a:r>
            <a:r>
              <a:rPr lang="en-US" dirty="0"/>
              <a:t>and inversely proportional to its </a:t>
            </a:r>
            <a:r>
              <a:rPr lang="en-US" dirty="0" smtClean="0"/>
              <a:t>cross-sectional area A.</a:t>
            </a:r>
            <a:endParaRPr lang="en-US" dirty="0"/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6662738" y="1666875"/>
            <a:ext cx="665162" cy="622300"/>
          </a:xfrm>
          <a:prstGeom prst="ellipse">
            <a:avLst/>
          </a:prstGeom>
          <a:solidFill>
            <a:schemeClr val="folHlink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3630600" prstMaterial="legacyMetal">
            <a:bevelT w="13500" h="13500" prst="angle"/>
            <a:bevelB w="13500" h="13500" prst="angle"/>
            <a:extrusionClr>
              <a:srgbClr val="DDDDDD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94356"/>
              </p:ext>
            </p:extLst>
          </p:nvPr>
        </p:nvGraphicFramePr>
        <p:xfrm>
          <a:off x="3302986" y="2408238"/>
          <a:ext cx="1498600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8" name="Equation" r:id="rId3" imgW="622080" imgH="393480" progId="Equation.3">
                  <p:embed/>
                </p:oleObj>
              </mc:Choice>
              <mc:Fallback>
                <p:oleObj name="Equation" r:id="rId3" imgW="6220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986" y="2408238"/>
                        <a:ext cx="1498600" cy="94773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31788" y="3475038"/>
            <a:ext cx="8243887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dirty="0"/>
              <a:t>proportionality constant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dirty="0"/>
              <a:t> is called the </a:t>
            </a:r>
            <a:r>
              <a:rPr lang="en-US" dirty="0" smtClean="0"/>
              <a:t>resistivity.</a:t>
            </a:r>
            <a:endParaRPr lang="en-US" dirty="0"/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dirty="0" smtClean="0"/>
              <a:t>It </a:t>
            </a:r>
            <a:r>
              <a:rPr lang="en-US" dirty="0"/>
              <a:t>depends on the material and has units of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>
                <a:cs typeface="Times New Roman" pitchFamily="18" charset="0"/>
              </a:rPr>
              <a:t>·m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dirty="0" smtClean="0">
                <a:cs typeface="Times New Roman" pitchFamily="18" charset="0"/>
              </a:rPr>
              <a:t>There is a huge range of values across different materials.</a:t>
            </a:r>
            <a:endParaRPr lang="en-US" dirty="0">
              <a:cs typeface="Times New Roman" pitchFamily="18" charset="0"/>
            </a:endParaRP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dirty="0" smtClean="0">
                <a:cs typeface="Times New Roman" pitchFamily="18" charset="0"/>
              </a:rPr>
              <a:t>Typically </a:t>
            </a:r>
            <a:r>
              <a:rPr lang="en-US" dirty="0">
                <a:cs typeface="Times New Roman" pitchFamily="18" charset="0"/>
              </a:rPr>
              <a:t>metals (the best is silver </a:t>
            </a:r>
            <a:r>
              <a:rPr lang="en-US" dirty="0">
                <a:latin typeface="Symbol" panose="05050102010706020507" pitchFamily="18" charset="2"/>
                <a:cs typeface="Times New Roman" pitchFamily="18" charset="0"/>
              </a:rPr>
              <a:t>r</a:t>
            </a:r>
            <a:r>
              <a:rPr lang="en-US" dirty="0">
                <a:cs typeface="Times New Roman" pitchFamily="18" charset="0"/>
              </a:rPr>
              <a:t> = 1.6x10</a:t>
            </a:r>
            <a:r>
              <a:rPr lang="en-US" baseline="30000" dirty="0">
                <a:cs typeface="Times New Roman" pitchFamily="18" charset="0"/>
              </a:rPr>
              <a:t>-8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latin typeface="Symbol" pitchFamily="18" charset="2"/>
              </a:rPr>
              <a:t>W</a:t>
            </a:r>
            <a:r>
              <a:rPr lang="en-US" dirty="0" err="1">
                <a:cs typeface="Times New Roman" pitchFamily="18" charset="0"/>
              </a:rPr>
              <a:t>·m</a:t>
            </a:r>
            <a:r>
              <a:rPr lang="en-US" dirty="0">
                <a:cs typeface="Times New Roman" pitchFamily="18" charset="0"/>
              </a:rPr>
              <a:t>) have a very low </a:t>
            </a:r>
            <a:r>
              <a:rPr lang="en-US" dirty="0" smtClean="0">
                <a:cs typeface="Times New Roman" pitchFamily="18" charset="0"/>
              </a:rPr>
              <a:t>resistivity </a:t>
            </a:r>
            <a:r>
              <a:rPr lang="en-US" dirty="0">
                <a:cs typeface="Times New Roman" pitchFamily="18" charset="0"/>
              </a:rPr>
              <a:t>(are good </a:t>
            </a:r>
            <a:r>
              <a:rPr lang="en-US" dirty="0" smtClean="0">
                <a:cs typeface="Times New Roman" pitchFamily="18" charset="0"/>
              </a:rPr>
              <a:t>conductors).</a:t>
            </a:r>
            <a:endParaRPr lang="en-US" dirty="0">
              <a:cs typeface="Times New Roman" pitchFamily="18" charset="0"/>
            </a:endParaRP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dirty="0" smtClean="0">
                <a:cs typeface="Times New Roman" pitchFamily="18" charset="0"/>
              </a:rPr>
              <a:t>Insulators </a:t>
            </a:r>
            <a:r>
              <a:rPr lang="en-US" dirty="0">
                <a:cs typeface="Times New Roman" pitchFamily="18" charset="0"/>
              </a:rPr>
              <a:t>have a very high </a:t>
            </a:r>
            <a:r>
              <a:rPr lang="en-US" dirty="0" smtClean="0">
                <a:cs typeface="Times New Roman" pitchFamily="18" charset="0"/>
              </a:rPr>
              <a:t>resistivity </a:t>
            </a:r>
            <a:r>
              <a:rPr lang="en-US" dirty="0">
                <a:cs typeface="Times New Roman" pitchFamily="18" charset="0"/>
              </a:rPr>
              <a:t>(glass: </a:t>
            </a:r>
            <a:r>
              <a:rPr lang="en-US" dirty="0" smtClean="0">
                <a:cs typeface="Times New Roman" pitchFamily="18" charset="0"/>
              </a:rPr>
              <a:t>10</a:t>
            </a:r>
            <a:r>
              <a:rPr lang="en-US" baseline="30000" dirty="0" smtClean="0">
                <a:cs typeface="Times New Roman" pitchFamily="18" charset="0"/>
              </a:rPr>
              <a:t>10 </a:t>
            </a:r>
            <a:r>
              <a:rPr lang="en-US" dirty="0">
                <a:cs typeface="Times New Roman" pitchFamily="18" charset="0"/>
              </a:rPr>
              <a:t>– </a:t>
            </a:r>
            <a:r>
              <a:rPr lang="en-US" dirty="0" smtClean="0">
                <a:cs typeface="Times New Roman" pitchFamily="18" charset="0"/>
              </a:rPr>
              <a:t>10</a:t>
            </a:r>
            <a:r>
              <a:rPr lang="en-US" baseline="30000" dirty="0" smtClean="0">
                <a:cs typeface="Times New Roman" pitchFamily="18" charset="0"/>
              </a:rPr>
              <a:t>14 </a:t>
            </a:r>
            <a:r>
              <a:rPr lang="en-US" dirty="0" err="1" smtClean="0">
                <a:latin typeface="Symbol" pitchFamily="18" charset="2"/>
              </a:rPr>
              <a:t>W</a:t>
            </a:r>
            <a:r>
              <a:rPr lang="en-US" dirty="0" err="1" smtClean="0">
                <a:cs typeface="Times New Roman" pitchFamily="18" charset="0"/>
              </a:rPr>
              <a:t>·m</a:t>
            </a:r>
            <a:r>
              <a:rPr lang="en-US" dirty="0" smtClean="0">
                <a:cs typeface="Times New Roman" pitchFamily="18" charset="0"/>
              </a:rPr>
              <a:t>).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277811" y="111707"/>
            <a:ext cx="6497061" cy="461665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Effect of temperature </a:t>
            </a:r>
            <a:r>
              <a:rPr lang="en-US" dirty="0" smtClean="0"/>
              <a:t>on resistivity and </a:t>
            </a:r>
            <a:r>
              <a:rPr lang="en-US" dirty="0"/>
              <a:t>resistance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935152"/>
              </p:ext>
            </p:extLst>
          </p:nvPr>
        </p:nvGraphicFramePr>
        <p:xfrm>
          <a:off x="1447800" y="3216275"/>
          <a:ext cx="3455988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5" name="Equation" r:id="rId3" imgW="1434960" imgH="228600" progId="Equation.3">
                  <p:embed/>
                </p:oleObj>
              </mc:Choice>
              <mc:Fallback>
                <p:oleObj name="Equation" r:id="rId3" imgW="14349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16275"/>
                        <a:ext cx="3455988" cy="550863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77812" y="1014208"/>
            <a:ext cx="856138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 Typically </a:t>
            </a:r>
            <a:r>
              <a:rPr lang="en-US" dirty="0" smtClean="0"/>
              <a:t>(but not always!) the </a:t>
            </a:r>
            <a:r>
              <a:rPr lang="en-US" dirty="0"/>
              <a:t>resistivity (and thus the resistance) of metals increases with increasing temperature.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  At higher temperatures the atoms are moving more rapidly and thus interfere with the flow of the electrons.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23913" y="5800725"/>
            <a:ext cx="7499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</a:t>
            </a:r>
            <a:r>
              <a:rPr lang="en-US">
                <a:latin typeface="Symbol" pitchFamily="18" charset="2"/>
              </a:rPr>
              <a:t>a</a:t>
            </a:r>
            <a:r>
              <a:rPr lang="en-US"/>
              <a:t> can be negative for semiconductors, i.e. resistance decreases with increasing temperature! Why? </a:t>
            </a:r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17321"/>
              </p:ext>
            </p:extLst>
          </p:nvPr>
        </p:nvGraphicFramePr>
        <p:xfrm>
          <a:off x="1443038" y="4151313"/>
          <a:ext cx="342423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6" name="Equation" r:id="rId5" imgW="1422360" imgH="228600" progId="Equation.3">
                  <p:embed/>
                </p:oleObj>
              </mc:Choice>
              <mc:Fallback>
                <p:oleObj name="Equation" r:id="rId5" imgW="142236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4151313"/>
                        <a:ext cx="3424237" cy="5508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228609" y="4991100"/>
            <a:ext cx="7416916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R</a:t>
            </a:r>
            <a:r>
              <a:rPr lang="en-US" sz="1600" baseline="-25000" dirty="0"/>
              <a:t>T</a:t>
            </a:r>
            <a:r>
              <a:rPr lang="en-US" sz="1600" dirty="0"/>
              <a:t> and R</a:t>
            </a:r>
            <a:r>
              <a:rPr lang="en-US" sz="1600" baseline="-25000" dirty="0"/>
              <a:t>0</a:t>
            </a:r>
            <a:r>
              <a:rPr lang="en-US" sz="1600" dirty="0"/>
              <a:t> are resistance at temperature T and reference temperature </a:t>
            </a:r>
            <a:r>
              <a:rPr lang="en-US" sz="1600" dirty="0" smtClean="0"/>
              <a:t>T</a:t>
            </a:r>
            <a:r>
              <a:rPr lang="en-US" sz="1600" baseline="-25000" dirty="0" smtClean="0"/>
              <a:t>0 </a:t>
            </a:r>
            <a:r>
              <a:rPr lang="en-US" sz="1600" dirty="0" smtClean="0"/>
              <a:t>(usually 20°C)</a:t>
            </a:r>
            <a:endParaRPr lang="en-US" sz="1600" dirty="0"/>
          </a:p>
          <a:p>
            <a:pPr>
              <a:spcBef>
                <a:spcPct val="50000"/>
              </a:spcBef>
            </a:pPr>
            <a:r>
              <a:rPr lang="en-US" sz="1600" dirty="0">
                <a:latin typeface="Symbol" pitchFamily="18" charset="2"/>
              </a:rPr>
              <a:t>a</a:t>
            </a:r>
            <a:r>
              <a:rPr lang="en-US" sz="1600" dirty="0"/>
              <a:t> is the temperature coefficient of resistivity (see Table </a:t>
            </a:r>
            <a:r>
              <a:rPr lang="en-US" sz="1600" dirty="0" smtClean="0"/>
              <a:t>27-2)</a:t>
            </a:r>
            <a:endParaRPr lang="en-US" sz="1600" dirty="0"/>
          </a:p>
        </p:txBody>
      </p:sp>
      <p:grpSp>
        <p:nvGrpSpPr>
          <p:cNvPr id="4" name="Group 3"/>
          <p:cNvGrpSpPr/>
          <p:nvPr/>
        </p:nvGrpSpPr>
        <p:grpSpPr>
          <a:xfrm>
            <a:off x="6165850" y="2840038"/>
            <a:ext cx="2673350" cy="2035175"/>
            <a:chOff x="6165850" y="2840038"/>
            <a:chExt cx="2673350" cy="2035175"/>
          </a:xfrm>
        </p:grpSpPr>
        <p:pic>
          <p:nvPicPr>
            <p:cNvPr id="66566" name="Picture 6" descr="J:\guthold\Physics 25\resistance_vs_tempetature.gi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5850" y="2840038"/>
              <a:ext cx="2673350" cy="2035175"/>
            </a:xfrm>
            <a:prstGeom prst="rect">
              <a:avLst/>
            </a:prstGeom>
            <a:solidFill>
              <a:srgbClr val="FFFFCC"/>
            </a:solidFill>
          </p:spPr>
        </p:pic>
        <p:sp>
          <p:nvSpPr>
            <p:cNvPr id="3" name="Rectangle 2"/>
            <p:cNvSpPr/>
            <p:nvPr/>
          </p:nvSpPr>
          <p:spPr bwMode="auto">
            <a:xfrm>
              <a:off x="6271373" y="4673204"/>
              <a:ext cx="285750" cy="177006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276975" y="4594413"/>
              <a:ext cx="142875" cy="22741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215231" y="4594413"/>
            <a:ext cx="398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</a:t>
            </a:r>
            <a:r>
              <a:rPr lang="en-US" sz="1600" baseline="-25000" dirty="0" smtClean="0"/>
              <a:t>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15907</TotalTime>
  <Words>1243</Words>
  <Application>Microsoft Office PowerPoint</Application>
  <PresentationFormat>On-screen Show (4:3)</PresentationFormat>
  <Paragraphs>127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Cambria Math</vt:lpstr>
      <vt:lpstr>Symbol</vt:lpstr>
      <vt:lpstr>Times New Roman</vt:lpstr>
      <vt:lpstr>Wingdings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>UNC-CH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Martin Guthold</dc:creator>
  <cp:lastModifiedBy>Guthold, Martin</cp:lastModifiedBy>
  <cp:revision>151</cp:revision>
  <cp:lastPrinted>2019-03-04T13:24:24Z</cp:lastPrinted>
  <dcterms:created xsi:type="dcterms:W3CDTF">2001-05-17T16:12:03Z</dcterms:created>
  <dcterms:modified xsi:type="dcterms:W3CDTF">2019-03-08T15:06:07Z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>guthold@cs.unc.edu</vt:lpwstr>
  </property>
  <property fmtid="{D5CDD505-2E9C-101B-9397-08002B2CF9AE}" pid="8" name="HomePage">
    <vt:lpwstr>http://www.cs.unc.edu/~guthold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\\Buzzard\guthold\public_html\physics25</vt:lpwstr>
  </property>
</Properties>
</file>